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716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1148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436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724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6012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156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4300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0" y="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0" y="4572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0" y="9144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0" y="13716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0" y="18288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0" y="22860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0" y="27432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0" y="32004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0" y="36576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0" y="41148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0" y="45720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0" y="50292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0" y="54864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0" y="59436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6400800"/>
            <a:ext cx="12161520" cy="0"/>
          </a:xfrm>
          <a:prstGeom prst="line">
            <a:avLst/>
          </a:prstGeom>
          <a:noFill/>
          <a:ln w="3175">
            <a:solidFill>
              <a:srgbClr val="E4DFD2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 rot="18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 rot="36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 rot="54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 rot="72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 rot="90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 rot="108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 rot="126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 rot="144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 rot="162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 rot="180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 rot="19800000">
            <a:off x="2359152" y="2468880"/>
            <a:ext cx="219456" cy="128016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5029200" y="1463040"/>
            <a:ext cx="5943600" cy="640080"/>
          </a:xfrm>
          <a:prstGeom prst="roundRect">
            <a:avLst>
              <a:gd name="adj" fmla="val 50000"/>
            </a:avLst>
          </a:prstGeom>
          <a:solidFill>
            <a:srgbClr val="7A4E3A"/>
          </a:solidFill>
          <a:ln w="12700">
            <a:solidFill>
              <a:srgbClr val="7A4E3A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029200" y="146304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7F4E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セルフホスト型 AI ゲートウェイ</a:t>
            </a:r>
            <a:endParaRPr lang="en-US" sz="1800" dirty="0"/>
          </a:p>
        </p:txBody>
      </p:sp>
      <p:sp>
        <p:nvSpPr>
          <p:cNvPr id="58" name="Text 56"/>
          <p:cNvSpPr/>
          <p:nvPr/>
        </p:nvSpPr>
        <p:spPr>
          <a:xfrm>
            <a:off x="5029200" y="91440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コマンド1行で自分専用のAI環境が完成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5029200" y="2468880"/>
            <a:ext cx="5943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3D2B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OpenClaw</a:t>
            </a:r>
            <a:endParaRPr lang="en-US" sz="8000" dirty="0"/>
          </a:p>
        </p:txBody>
      </p:sp>
      <p:sp>
        <p:nvSpPr>
          <p:cNvPr id="60" name="Text 58"/>
          <p:cNvSpPr/>
          <p:nvPr/>
        </p:nvSpPr>
        <p:spPr>
          <a:xfrm>
            <a:off x="5029200" y="393192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spc="400" kern="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導入マニュアルガイド</a:t>
            </a:r>
            <a:endParaRPr lang="en-US" sz="4000" dirty="0"/>
          </a:p>
        </p:txBody>
      </p:sp>
      <p:sp>
        <p:nvSpPr>
          <p:cNvPr id="61" name="Text 59"/>
          <p:cNvSpPr/>
          <p:nvPr/>
        </p:nvSpPr>
        <p:spPr>
          <a:xfrm>
            <a:off x="1828800" y="5029200"/>
            <a:ext cx="8503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誰でも5分で構築できる、セルフホスト型AI環境の作り方</a:t>
            </a:r>
            <a:endParaRPr lang="en-US" sz="1400" dirty="0"/>
          </a:p>
        </p:txBody>
      </p:sp>
      <p:sp>
        <p:nvSpPr>
          <p:cNvPr id="62" name="Shape 60"/>
          <p:cNvSpPr/>
          <p:nvPr/>
        </p:nvSpPr>
        <p:spPr>
          <a:xfrm>
            <a:off x="3657600" y="5760720"/>
            <a:ext cx="4846320" cy="0"/>
          </a:xfrm>
          <a:prstGeom prst="line">
            <a:avLst/>
          </a:prstGeom>
          <a:noFill/>
          <a:ln w="19050">
            <a:solidFill>
              <a:srgbClr val="D85A3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828800" y="589788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200" kern="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AI Labo  |  株式会社 AIM Corporation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よくあるトラブルと解決方法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280160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463040"/>
            <a:ext cx="502920" cy="502920"/>
          </a:xfrm>
          <a:prstGeom prst="ellipse">
            <a:avLst/>
          </a:prstGeom>
          <a:solidFill>
            <a:srgbClr val="B8432A"/>
          </a:solidFill>
          <a:ln w="12700">
            <a:solidFill>
              <a:srgbClr val="B843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8016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コマンドが見つからない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801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原因：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874520" y="17830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PATH が通っていない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2801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4A7C4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解決：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74520" y="210312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~/.zshrc か ~/.bashrc に PATH を追記し新しいターミナルを開く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217920" y="1280160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0" y="1463040"/>
            <a:ext cx="502920" cy="502920"/>
          </a:xfrm>
          <a:prstGeom prst="ellipse">
            <a:avLst/>
          </a:prstGeom>
          <a:solidFill>
            <a:srgbClr val="B8432A"/>
          </a:solidFill>
          <a:ln w="12700">
            <a:solidFill>
              <a:srgbClr val="B843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1463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040880" y="1417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Node.js のバージョンが古い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04088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原因：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635240" y="17830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v22.14 未満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04088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4A7C4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解決：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635240" y="210312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nvm install --lts で最新LTSに更新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2788920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2971800"/>
            <a:ext cx="502920" cy="502920"/>
          </a:xfrm>
          <a:prstGeom prst="ellipse">
            <a:avLst/>
          </a:prstGeom>
          <a:solidFill>
            <a:srgbClr val="B8432A"/>
          </a:solidFill>
          <a:ln w="12700">
            <a:solidFill>
              <a:srgbClr val="B843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280160" y="2926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ポート 18789 が使えない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280160" y="329184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原因：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874520" y="32918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他のアプリが占有中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280160" y="36118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4A7C4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解決：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874520" y="36118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config set gateway.port 28789 でポート変更 → openclaw gateway restart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2788920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400800" y="2971800"/>
            <a:ext cx="502920" cy="502920"/>
          </a:xfrm>
          <a:prstGeom prst="ellipse">
            <a:avLst/>
          </a:prstGeom>
          <a:solidFill>
            <a:srgbClr val="B8432A"/>
          </a:solidFill>
          <a:ln w="12700">
            <a:solidFill>
              <a:srgbClr val="B8432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0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040880" y="2926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AI が応答しない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040880" y="329184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原因：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635240" y="32918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APIキー不備 / 残高不足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040880" y="36118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4A7C4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解決：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7635240" y="36118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~/.openclaw/openclaw.json のAPIキー確認・プロバイダー残高チェック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57200" y="4297680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40080" y="4480560"/>
            <a:ext cx="502920" cy="502920"/>
          </a:xfrm>
          <a:prstGeom prst="ellipse">
            <a:avLst/>
          </a:prstGeom>
          <a:solidFill>
            <a:srgbClr val="B8432A"/>
          </a:solidFill>
          <a:ln w="12700">
            <a:solidFill>
              <a:srgbClr val="B8432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4480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280160" y="44348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sharp のビルドエラー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1280160" y="48006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原因：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1874520" y="480060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グローバル libvips の干渉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280160" y="512064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4A7C4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解決：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1874520" y="512064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SHARP_IGNORE_GLOBAL_LIBVIPS=1 を付けて再インストール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6217920" y="4297680"/>
            <a:ext cx="5486400" cy="13716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492240" y="448056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7040880" y="44348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設定ファイル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6492240" y="484632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OpenClawの設定は  ~/.openclaw/openclaw.json  に保存されます。直接編集も可能ですが、openclaw config set コマンド経由が推奨です（自動でリロードされるため）。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 / 12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まとめ・導入チェックリスト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344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すべてにチェックが入れば、OpenClawを使い始める準備は完璧です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82880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0352" y="199339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08483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554480" y="178308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システム要件（OS・Node.jsバージョン）を満たしているか確認した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60604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0352" y="277063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86207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256032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54480" y="256032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Node.js 22.14 以上（推奨：v24）がインストール済み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38328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30352" y="354787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363931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54480" y="333756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WindowsならWSL2を有効化した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416052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30352" y="432511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080" y="441655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0120" y="41148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554480" y="411480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AIサービスのAPIキーを取得した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493776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30352" y="510235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40080" y="519379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60120" y="48920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554480" y="489204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インストーラースクリプトまたはnpmで導入した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309360" y="182880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382512" y="199339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492240" y="208483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812280" y="178308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406640" y="178308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onboard --install-daemon でセットアップを完了した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309360" y="260604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382512" y="277063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492240" y="286207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812280" y="256032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7406640" y="256032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doctor で異常がないことを確認した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6309360" y="338328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382512" y="354787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492240" y="363931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812280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7406640" y="333756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gateway status でGatewayの稼働を確認した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309360" y="416052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382512" y="432511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492240" y="441655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12280" y="41148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406640" y="411480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ブラウザで http://127.0.0.1:18789/ にアクセスできた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6309360" y="4937760"/>
            <a:ext cx="365760" cy="365760"/>
          </a:xfrm>
          <a:prstGeom prst="rect">
            <a:avLst/>
          </a:prstGeom>
          <a:solidFill>
            <a:srgbClr val="FFFFFF"/>
          </a:solidFill>
          <a:ln w="25400">
            <a:solidFill>
              <a:srgbClr val="D85A3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382512" y="5102352"/>
            <a:ext cx="109728" cy="9144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492240" y="5193792"/>
            <a:ext cx="137160" cy="-182880"/>
          </a:xfrm>
          <a:prstGeom prst="line">
            <a:avLst/>
          </a:prstGeom>
          <a:noFill/>
          <a:ln w="31750">
            <a:solidFill>
              <a:srgbClr val="D85A3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812280" y="48920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406640" y="489204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ダッシュボードでAIから応答を受け取れた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 / 12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D85A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8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36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54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72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90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rot="108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rot="126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rot="144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rot="162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rot="180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rot="19800000">
            <a:off x="2194560" y="2331720"/>
            <a:ext cx="182880" cy="100584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1645920"/>
            <a:ext cx="7132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spc="200" kern="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生成 AI でもっと働きやすく</a:t>
            </a:r>
            <a:endParaRPr lang="en-US" sz="3600" dirty="0"/>
          </a:p>
        </p:txBody>
      </p:sp>
      <p:sp>
        <p:nvSpPr>
          <p:cNvPr id="15" name="Shape 13"/>
          <p:cNvSpPr/>
          <p:nvPr/>
        </p:nvSpPr>
        <p:spPr>
          <a:xfrm>
            <a:off x="5029200" y="2834640"/>
            <a:ext cx="2286000" cy="45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0" y="301752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400" kern="0" dirty="0">
                <a:solidFill>
                  <a:srgbClr val="F7F4E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お問合せ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0" y="3474720"/>
            <a:ext cx="6675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東京都港区海岸 1-7-1 東京ポートシティ竹芝オフィスタワー 8F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kazuyuki.i@ai-management.biz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法人：03-6824-6833  /  代表：080-2049-0467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029200" y="5212080"/>
            <a:ext cx="2286000" cy="45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0" y="539496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株式会社 AIM Corporation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029200" y="585216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7F4E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©2026 株式会社 AIM Corporation. All Rights Reserved.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目次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37160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80160" y="137160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OpenClawとは？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162306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基本概念と主な機能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187452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80160" y="187452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導入前の準備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212598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システム要件とAPIキーの取得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48640" y="237744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280160" y="237744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インストール方法の選び方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80160" y="262890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4つの方法の比較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8640" y="288036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280160" y="288036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推奨：インストーラースクリプト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80160" y="313182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コマンド1行で導入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338328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280160" y="338328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代替：npmコマンドで導入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280160" y="363474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手動管理したい方向け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00800" y="137160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132320" y="137160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初期セットアップ（オンボーディング）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162306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APIキー・チャネル設定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0" y="187452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7132320" y="187452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動作確認とダッシュボード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132320" y="212598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Control UIの起動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0" y="237744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132320" y="237744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トラブルシューティング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132320" y="262890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よくある5つの問題と解決策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400800" y="2880360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7132320" y="2880360"/>
            <a:ext cx="3200400" cy="276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まとめ・導入チェックリスト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132320" y="3131820"/>
            <a:ext cx="4114800" cy="2263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10項目で最終確認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/ 12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OpenClawとは？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11247120" cy="109728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71600"/>
            <a:ext cx="137160" cy="10972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371600"/>
            <a:ext cx="10789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チャットアプリから AI アシスタントと会話できるようにする "橋渡し役" のソフト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36576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2834640"/>
            <a:ext cx="3657600" cy="109728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306324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D85A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731520" y="36576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セルフホスト型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" y="4160520"/>
            <a:ext cx="914400" cy="0"/>
          </a:xfrm>
          <a:prstGeom prst="line">
            <a:avLst/>
          </a:prstGeom>
          <a:noFill/>
          <a:ln w="25400">
            <a:solidFill>
              <a:srgbClr val="D85A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434340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自分のPCやサーバー上で動作。データが外部に送信されないため、プライバシーを守れる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389120" y="2834640"/>
            <a:ext cx="36576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89120" y="2834640"/>
            <a:ext cx="3657600" cy="109728"/>
          </a:xfrm>
          <a:prstGeom prst="rect">
            <a:avLst/>
          </a:prstGeom>
          <a:solidFill>
            <a:srgbClr val="7A4E3A"/>
          </a:solidFill>
          <a:ln w="12700">
            <a:solidFill>
              <a:srgbClr val="7A4E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306324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A4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4663440" y="36576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マルチチャネル対応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4663440" y="4160520"/>
            <a:ext cx="914400" cy="0"/>
          </a:xfrm>
          <a:prstGeom prst="line">
            <a:avLst/>
          </a:prstGeom>
          <a:noFill/>
          <a:ln w="25400">
            <a:solidFill>
              <a:srgbClr val="7A4E3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434340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Discord・Slack・Telegram・WhatsApp・iMessage など複数アプリに同時接続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321040" y="2834640"/>
            <a:ext cx="36576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321040" y="2834640"/>
            <a:ext cx="3657600" cy="109728"/>
          </a:xfrm>
          <a:prstGeom prst="rect">
            <a:avLst/>
          </a:prstGeom>
          <a:solidFill>
            <a:srgbClr val="B8421C"/>
          </a:solidFill>
          <a:ln w="12700">
            <a:solidFill>
              <a:srgbClr val="B8421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95360" y="306324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B842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200" dirty="0"/>
          </a:p>
        </p:txBody>
      </p:sp>
      <p:sp>
        <p:nvSpPr>
          <p:cNvPr id="24" name="Text 22"/>
          <p:cNvSpPr/>
          <p:nvPr/>
        </p:nvSpPr>
        <p:spPr>
          <a:xfrm>
            <a:off x="8595360" y="36576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オープンソース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8595360" y="4160520"/>
            <a:ext cx="914400" cy="0"/>
          </a:xfrm>
          <a:prstGeom prst="line">
            <a:avLst/>
          </a:prstGeom>
          <a:noFill/>
          <a:ln w="25400">
            <a:solidFill>
              <a:srgbClr val="B8421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95360" y="434340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MITライセンスで誰でも自由に使える。AIモデルは自分のAPIキーで利用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 / 12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導入前の準備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80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システム要件</a:t>
            </a:r>
            <a:endParaRPr lang="en-US" sz="1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5486400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384048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OS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macOS / Linux / Windows（WSL2 推奨）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Node.js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v24 推奨（v22.14 以上も対応）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AI APIキー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Claude / GPT / Ollama など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所要時間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約5分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309360" y="1280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A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AIサービスAPIキー取得先</a:t>
            </a:r>
            <a:endParaRPr lang="en-US" sz="18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09360" y="1828800"/>
          <a:ext cx="548640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377440"/>
                <a:gridCol w="109728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サービス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取得先URL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料金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Anthropic (Claude)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console.anthropic.com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従量課金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OpenAI (GPT)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platform.openai.com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従量課金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Ollama (ローカル)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ollama.com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4A7C47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無料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457200" y="4754880"/>
            <a:ext cx="11247120" cy="1371600"/>
          </a:xfrm>
          <a:prstGeom prst="rect">
            <a:avLst/>
          </a:prstGeom>
          <a:solidFill>
            <a:srgbClr val="F1EFE8"/>
          </a:solidFill>
          <a:ln w="12700">
            <a:solidFill>
              <a:srgbClr val="F1EFE8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57200" y="4754880"/>
            <a:ext cx="137160" cy="1371600"/>
          </a:xfrm>
          <a:prstGeom prst="rect">
            <a:avLst/>
          </a:prstGeom>
          <a:solidFill>
            <a:srgbClr val="D4902B"/>
          </a:solidFill>
          <a:ln w="12700">
            <a:solidFill>
              <a:srgbClr val="D4902B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4846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重要：APIキーの取り扱いについて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822960" y="52578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・APIキーは「認証用パスワード」と同等。第三者に漏洩すると不正利用され課金発生の恐れあり</a:t>
            </a:r>
            <a:endParaRPr lang="en-US" sz="11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・Claude Pro / Max などの消費者向けサブスクリプションは通常 API 利用を含まない</a:t>
            </a:r>
            <a:endParaRPr lang="en-US" sz="11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・必ず各プロバイダーの管理画面から発行する従量課金のAPIキーを使用する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 / 12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インストール方法の選び方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344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本ガイドでは初心者に最もやさしい「インストーラースクリプト」「npmコマンド」の2つを解説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737360"/>
          <a:ext cx="11247120" cy="914400"/>
        </p:xfrm>
        <a:graphic>
          <a:graphicData uri="http://schemas.openxmlformats.org/drawingml/2006/table">
            <a:tbl>
              <a:tblPr/>
              <a:tblGrid>
                <a:gridCol w="3474720"/>
                <a:gridCol w="1645920"/>
                <a:gridCol w="4572000"/>
                <a:gridCol w="1554480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方法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難易度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おすすめの人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所要時間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B8421C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① インストーラースクリプト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8421C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★☆☆☆☆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初めての方 / とにかくすぐ使いたい方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B8421C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約5分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8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② npmコマンド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★★☆☆☆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Node.jsを自分で管理済みの方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約5分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③ ローカルプレフィックス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★★☆☆☆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システムを汚したくない方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約10分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④ ソースからビルド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★★★★☆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開発者 / カスタマイズしたい方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15〜30分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⑤ Docker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★★★☆☆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サーバー運用 / 隔離環境で動かしたい方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約10分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457200" y="5029200"/>
            <a:ext cx="11247120" cy="10972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516636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推奨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1645920" y="5212080"/>
            <a:ext cx="0" cy="822960"/>
          </a:xfrm>
          <a:prstGeom prst="line">
            <a:avLst/>
          </a:prstGeom>
          <a:noFill/>
          <a:ln w="635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828800" y="512064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初心者の方は ① インストーラースクリプトが最もかんたん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828800" y="557784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Node.jsを含む必要なものをすべて自動でインストールしてくれるため、1行のコマンド実行だけで完了する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 / 12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推奨：インストーラースクリプトで導入する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280160"/>
            <a:ext cx="55778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280160"/>
            <a:ext cx="5577840" cy="45720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28016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macOS / Linux / WSL2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187452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ターミナルを開いて以下を実行：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286000"/>
            <a:ext cx="5212080" cy="77724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28600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curl -fsSL https://openclaw.ai/install.sh | bash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" y="315468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アプリケーション &gt; ユーティリティ &gt; ターミナル 等から起動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126480" y="1280160"/>
            <a:ext cx="55778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26480" y="1280160"/>
            <a:ext cx="5577840" cy="457200"/>
          </a:xfrm>
          <a:prstGeom prst="rect">
            <a:avLst/>
          </a:prstGeom>
          <a:solidFill>
            <a:srgbClr val="7A4E3A"/>
          </a:solidFill>
          <a:ln w="12700">
            <a:solidFill>
              <a:srgbClr val="7A4E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128016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Windows（PowerShell）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09360" y="187452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PowerShellを「管理者として実行」して以下を実行：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309360" y="2286000"/>
            <a:ext cx="5212080" cy="77724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46520" y="228600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 iwr -useb https://openclaw.ai/install.ps1 | iex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09360" y="315468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スタートメニューで「PowerShell」を右クリック→管理者として実行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38862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コマンド実行後、自動で進行する内容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57200" y="4389120"/>
            <a:ext cx="548640" cy="54864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389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43000" y="438912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OS を検出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154680" y="4663440"/>
            <a:ext cx="91440" cy="0"/>
          </a:xfrm>
          <a:prstGeom prst="line">
            <a:avLst/>
          </a:prstGeom>
          <a:noFill/>
          <a:ln w="19050">
            <a:solidFill>
              <a:srgbClr val="D85A3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291840" y="4389120"/>
            <a:ext cx="548640" cy="54864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91840" y="4389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977640" y="438912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Node.js を確認 / 導入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989320" y="4663440"/>
            <a:ext cx="91440" cy="0"/>
          </a:xfrm>
          <a:prstGeom prst="line">
            <a:avLst/>
          </a:prstGeom>
          <a:noFill/>
          <a:ln w="19050">
            <a:solidFill>
              <a:srgbClr val="D85A3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126480" y="4389120"/>
            <a:ext cx="548640" cy="54864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26480" y="4389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12280" y="438912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をインストール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8823960" y="4663440"/>
            <a:ext cx="91440" cy="0"/>
          </a:xfrm>
          <a:prstGeom prst="line">
            <a:avLst/>
          </a:prstGeom>
          <a:noFill/>
          <a:ln w="19050">
            <a:solidFill>
              <a:srgbClr val="D85A3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961120" y="4389120"/>
            <a:ext cx="548640" cy="548640"/>
          </a:xfrm>
          <a:prstGeom prst="ellipse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61120" y="4389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646920" y="438912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オンボーディング開始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57200" y="5303520"/>
            <a:ext cx="11247120" cy="86868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0080" y="534924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オンボーディングを同時に開始したくない場合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40080" y="566928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末尾に --no-onboard オプションを付けるとインストールのみ実行される：  curl -fsSL ... | bash -s -- --no-onboard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 / 12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代替：npm コマンドで導入する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344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すでに Node.js をインストール済みで、自分で管理したい方向けの手順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737360"/>
            <a:ext cx="11247120" cy="1097280"/>
          </a:xfrm>
          <a:prstGeom prst="rect">
            <a:avLst/>
          </a:prstGeom>
          <a:solidFill>
            <a:srgbClr val="F1EFE8"/>
          </a:solidFill>
          <a:ln w="12700">
            <a:solidFill>
              <a:srgbClr val="F1EF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737360"/>
            <a:ext cx="137160" cy="1097280"/>
          </a:xfrm>
          <a:prstGeom prst="rect">
            <a:avLst/>
          </a:prstGeom>
          <a:solidFill>
            <a:srgbClr val="D4902B"/>
          </a:solidFill>
          <a:ln w="12700">
            <a:solidFill>
              <a:srgbClr val="D4902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8288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事前チェック：Node.js のバージョン確認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v22.14 以上（できれば v24）が表示されれば OK。古い場合は nvm で最新 LTS に更新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412480" y="1920240"/>
            <a:ext cx="3200400" cy="77724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49640" y="192024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node -v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3108960"/>
            <a:ext cx="365760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3108960"/>
            <a:ext cx="3657600" cy="45720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1089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npm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286000" y="310896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最も一般的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40080" y="3749040"/>
            <a:ext cx="3291840" cy="187452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840480"/>
            <a:ext cx="31089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npm install -g openclaw@latest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onboard --install-daemon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297680" y="3108960"/>
            <a:ext cx="365760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297680" y="3108960"/>
            <a:ext cx="3657600" cy="457200"/>
          </a:xfrm>
          <a:prstGeom prst="rect">
            <a:avLst/>
          </a:prstGeom>
          <a:solidFill>
            <a:srgbClr val="7A4E3A"/>
          </a:solidFill>
          <a:ln w="12700">
            <a:solidFill>
              <a:srgbClr val="7A4E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80560" y="31089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pnpm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126480" y="310896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高速・省容量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480560" y="3749040"/>
            <a:ext cx="3291840" cy="187452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0" y="3840480"/>
            <a:ext cx="31089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pnpm add -g openclaw@latest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pnpm approve-builds -g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onboard --install-daemon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138160" y="3108960"/>
            <a:ext cx="365760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138160" y="3108960"/>
            <a:ext cx="3657600" cy="457200"/>
          </a:xfrm>
          <a:prstGeom prst="rect">
            <a:avLst/>
          </a:prstGeom>
          <a:solidFill>
            <a:srgbClr val="8B6342"/>
          </a:solidFill>
          <a:ln w="12700">
            <a:solidFill>
              <a:srgbClr val="8B634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21040" y="31089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966960" y="310896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CLIのみ対応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8321040" y="3749040"/>
            <a:ext cx="3291840" cy="187452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12480" y="3840480"/>
            <a:ext cx="31089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bun add -g openclaw@latest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onboard --install-daemon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457200" y="59436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pnpm ではビルドスクリプトを持つパッケージに明示的な承認（approve-builds）が必要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7 / 12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初期セットアップ（オンボーディング）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8016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インストール完了後、オンボーディングウィザードを起動：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691640"/>
            <a:ext cx="11247120" cy="64008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6916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onboard --install-daemon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256032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ウィザードで設定する内容</a:t>
            </a:r>
            <a:endParaRPr lang="en-US" sz="16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3017520"/>
          <a:ext cx="112471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5303520"/>
                <a:gridCol w="320040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設定項目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内容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入力例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4E3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ワークスペース名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作業環境の名前を決める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my-workspace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AIプロバイダー選択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使用するAIサービスを選択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Anthropic Claude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APIキー入力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事前に取得したAPIキーを貼り付け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sk-ant-api03-...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チャネル設定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接続したいチャットアプリを選択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D2B2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Telegram, Slack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D2B22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スキル導入（任意）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6B5448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追加機能（プラグイン）の導入可否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902B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初回はスキップ推奨</a:t>
                      </a:r>
                      <a:endParaRPr lang="en-US" sz="11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F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Shape 8"/>
          <p:cNvSpPr/>
          <p:nvPr/>
        </p:nvSpPr>
        <p:spPr>
          <a:xfrm>
            <a:off x="457200" y="5715000"/>
            <a:ext cx="11247120" cy="594360"/>
          </a:xfrm>
          <a:prstGeom prst="rect">
            <a:avLst/>
          </a:prstGeom>
          <a:solidFill>
            <a:srgbClr val="FFF3E8"/>
          </a:solidFill>
          <a:ln w="12700">
            <a:solidFill>
              <a:srgbClr val="FFF3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71500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スキル（Skills）は外部から導入するプラグイン。信頼できる提供元のもののみを選ぶのが安全です。初回はスキップし、必要になったタイミングで個別検討をおすすめします。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 / 12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solidFill>
            <a:srgbClr val="D85A30"/>
          </a:solidFill>
          <a:ln w="12700">
            <a:solidFill>
              <a:srgbClr val="D85A3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0" y="36576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動作確認と Control UI の起動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11247120" cy="27432"/>
          </a:xfrm>
          <a:prstGeom prst="rect">
            <a:avLst/>
          </a:prstGeom>
          <a:solidFill>
            <a:srgbClr val="E4DFD2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801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 インストール確認コマンド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1737360"/>
            <a:ext cx="5486400" cy="59436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73736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--version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57200" y="2377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CLIのバージョンを確認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880360"/>
            <a:ext cx="5486400" cy="59436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288036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doctor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7200" y="3520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設定の問題を自動診断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4023360"/>
            <a:ext cx="5486400" cy="59436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402336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gateway status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57200" y="4663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Gateway（中核）の動作確認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309360" y="12801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5A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 ダッシュボードを開く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309360" y="1737360"/>
            <a:ext cx="5486400" cy="594360"/>
          </a:xfrm>
          <a:prstGeom prst="rect">
            <a:avLst/>
          </a:prstGeom>
          <a:solidFill>
            <a:srgbClr val="2C2C2A"/>
          </a:solidFill>
          <a:ln w="12700">
            <a:solidFill>
              <a:srgbClr val="2C2C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46520" y="173736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FE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openclaw dashboard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377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ブラウザでControl UIが開く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926080"/>
            <a:ext cx="548640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09360" y="2926080"/>
            <a:ext cx="5486400" cy="320040"/>
          </a:xfrm>
          <a:prstGeom prst="rect">
            <a:avLst/>
          </a:prstGeom>
          <a:solidFill>
            <a:srgbClr val="F1EFE8"/>
          </a:solidFill>
          <a:ln w="12700">
            <a:solidFill>
              <a:srgbClr val="F1EFE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46520" y="3017520"/>
            <a:ext cx="137160" cy="137160"/>
          </a:xfrm>
          <a:prstGeom prst="ellipse">
            <a:avLst/>
          </a:prstGeom>
          <a:solidFill>
            <a:srgbClr val="FF5F57"/>
          </a:solidFill>
          <a:ln w="12700">
            <a:solidFill>
              <a:srgbClr val="FF5F5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629400" y="3017520"/>
            <a:ext cx="137160" cy="137160"/>
          </a:xfrm>
          <a:prstGeom prst="ellipse">
            <a:avLst/>
          </a:prstGeom>
          <a:solidFill>
            <a:srgbClr val="FEBC2E"/>
          </a:solidFill>
          <a:ln w="12700">
            <a:solidFill>
              <a:srgbClr val="FEBC2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12280" y="3017520"/>
            <a:ext cx="137160" cy="137160"/>
          </a:xfrm>
          <a:prstGeom prst="ellipse">
            <a:avLst/>
          </a:prstGeom>
          <a:solidFill>
            <a:srgbClr val="28C840"/>
          </a:solidFill>
          <a:ln w="12700">
            <a:solidFill>
              <a:srgbClr val="28C8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0" y="2926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http://127.0.0.1:18789/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492240" y="342900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Control UI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492240" y="3886200"/>
            <a:ext cx="5120640" cy="150876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83680" y="39776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こんにちは！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675120" y="4343400"/>
            <a:ext cx="484632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E4DFD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66560" y="4389120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こんにちは！私はOpenClawのAIアシスタントです。何かお手伝いできることはありますか？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5715000"/>
            <a:ext cx="11247120" cy="594360"/>
          </a:xfrm>
          <a:prstGeom prst="rect">
            <a:avLst/>
          </a:prstGeom>
          <a:solidFill>
            <a:srgbClr val="E8F5E9"/>
          </a:solidFill>
          <a:ln w="12700">
            <a:solidFill>
              <a:srgbClr val="E8F5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5715000"/>
            <a:ext cx="137160" cy="594360"/>
          </a:xfrm>
          <a:prstGeom prst="rect">
            <a:avLst/>
          </a:prstGeom>
          <a:solidFill>
            <a:srgbClr val="4A7C47"/>
          </a:solidFill>
          <a:ln w="12700">
            <a:solidFill>
              <a:srgbClr val="4A7C4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5715000"/>
            <a:ext cx="10881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D2B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チャットを送り、AIから返信が来れば導入完了！「こんにちは」「自己紹介して」などで動作テストしてみましょう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65760" y="6537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OpenClaw 導入マニュアルガイド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247120" y="65379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44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 / 12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OpenClaw 導入マニュアルガイド</dc:title>
  <dc:subject>PptxGenJS Presentation</dc:subject>
  <dc:creator>AI Labo</dc:creator>
  <cp:lastModifiedBy>AI Labo</cp:lastModifiedBy>
  <cp:revision>1</cp:revision>
  <dcterms:created xsi:type="dcterms:W3CDTF">2026-04-23T10:35:47Z</dcterms:created>
  <dcterms:modified xsi:type="dcterms:W3CDTF">2026-04-23T10:35:47Z</dcterms:modified>
</cp:coreProperties>
</file>